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71" r:id="rId4"/>
    <p:sldId id="258" r:id="rId5"/>
    <p:sldId id="278" r:id="rId6"/>
    <p:sldId id="279" r:id="rId7"/>
    <p:sldId id="259" r:id="rId8"/>
    <p:sldId id="260" r:id="rId9"/>
    <p:sldId id="269" r:id="rId10"/>
    <p:sldId id="272" r:id="rId11"/>
    <p:sldId id="273" r:id="rId12"/>
    <p:sldId id="275" r:id="rId13"/>
    <p:sldId id="276" r:id="rId14"/>
    <p:sldId id="280" r:id="rId15"/>
    <p:sldId id="277" r:id="rId16"/>
    <p:sldId id="261" r:id="rId17"/>
    <p:sldId id="262" r:id="rId18"/>
    <p:sldId id="265" r:id="rId19"/>
    <p:sldId id="263" r:id="rId20"/>
    <p:sldId id="264" r:id="rId21"/>
    <p:sldId id="268" r:id="rId22"/>
    <p:sldId id="267" r:id="rId23"/>
  </p:sldIdLst>
  <p:sldSz cx="12190413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gwvRhUvLpecuHSZhBm8piBlRt6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176" autoAdjust="0"/>
  </p:normalViewPr>
  <p:slideViewPr>
    <p:cSldViewPr snapToGrid="0">
      <p:cViewPr varScale="1">
        <p:scale>
          <a:sx n="97" d="100"/>
          <a:sy n="97" d="100"/>
        </p:scale>
        <p:origin x="10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da-DK" dirty="0"/>
              <a:t>Kd - Air </a:t>
            </a:r>
            <a:r>
              <a:rPr lang="da-DK" dirty="0" err="1"/>
              <a:t>viscosity</a:t>
            </a:r>
            <a:r>
              <a:rPr lang="da-DK" dirty="0"/>
              <a:t>. </a:t>
            </a:r>
            <a:r>
              <a:rPr lang="da-DK" dirty="0" err="1"/>
              <a:t>Only</a:t>
            </a:r>
            <a:r>
              <a:rPr lang="da-DK" dirty="0"/>
              <a:t> </a:t>
            </a:r>
            <a:r>
              <a:rPr lang="da-DK" dirty="0" err="1"/>
              <a:t>important</a:t>
            </a:r>
            <a:r>
              <a:rPr lang="da-DK" dirty="0"/>
              <a:t> for position </a:t>
            </a:r>
            <a:r>
              <a:rPr lang="da-DK" dirty="0" err="1"/>
              <a:t>control</a:t>
            </a: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K is </a:t>
            </a:r>
            <a:r>
              <a:rPr lang="da-DK" dirty="0" err="1"/>
              <a:t>constant</a:t>
            </a:r>
            <a:r>
              <a:rPr lang="da-DK" dirty="0"/>
              <a:t> </a:t>
            </a:r>
            <a:r>
              <a:rPr lang="da-DK" dirty="0" err="1"/>
              <a:t>describing</a:t>
            </a:r>
            <a:r>
              <a:rPr lang="da-DK" dirty="0"/>
              <a:t> relation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angular</a:t>
            </a:r>
            <a:r>
              <a:rPr lang="da-DK" dirty="0"/>
              <a:t> </a:t>
            </a:r>
            <a:r>
              <a:rPr lang="da-DK" dirty="0" err="1"/>
              <a:t>velocity</a:t>
            </a:r>
            <a:r>
              <a:rPr lang="da-DK" dirty="0"/>
              <a:t> and the lift </a:t>
            </a:r>
            <a:r>
              <a:rPr lang="da-DK" dirty="0" err="1"/>
              <a:t>generated</a:t>
            </a: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95879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 err="1"/>
              <a:t>L_x</a:t>
            </a:r>
            <a:r>
              <a:rPr lang="da-DK" dirty="0"/>
              <a:t> and </a:t>
            </a:r>
            <a:r>
              <a:rPr lang="da-DK" dirty="0" err="1"/>
              <a:t>L_y</a:t>
            </a:r>
            <a:r>
              <a:rPr lang="da-DK" dirty="0"/>
              <a:t> </a:t>
            </a:r>
            <a:r>
              <a:rPr lang="da-DK" dirty="0" err="1"/>
              <a:t>describes</a:t>
            </a:r>
            <a:r>
              <a:rPr lang="da-DK" dirty="0"/>
              <a:t> point of lift.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B is drag </a:t>
            </a:r>
            <a:r>
              <a:rPr lang="da-DK" dirty="0" err="1"/>
              <a:t>coefficient</a:t>
            </a:r>
            <a:r>
              <a:rPr lang="da-DK" dirty="0"/>
              <a:t> for propellers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 err="1"/>
              <a:t>I_xx</a:t>
            </a:r>
            <a:r>
              <a:rPr lang="da-DK" dirty="0"/>
              <a:t> </a:t>
            </a:r>
            <a:r>
              <a:rPr lang="da-DK" dirty="0" err="1"/>
              <a:t>I_yy</a:t>
            </a:r>
            <a:r>
              <a:rPr lang="da-DK" dirty="0"/>
              <a:t>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the same.  </a:t>
            </a:r>
            <a:r>
              <a:rPr lang="da-DK" dirty="0" err="1"/>
              <a:t>I_zz</a:t>
            </a:r>
            <a:r>
              <a:rPr lang="da-DK" dirty="0"/>
              <a:t> is not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Drone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decribed</a:t>
            </a:r>
            <a:r>
              <a:rPr lang="da-DK" dirty="0"/>
              <a:t> as a disc </a:t>
            </a: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talking</a:t>
            </a:r>
            <a:r>
              <a:rPr lang="da-DK" dirty="0"/>
              <a:t> </a:t>
            </a:r>
            <a:r>
              <a:rPr lang="da-DK" dirty="0" err="1"/>
              <a:t>inertia</a:t>
            </a:r>
            <a:r>
              <a:rPr lang="da-DK" dirty="0"/>
              <a:t>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Final </a:t>
            </a:r>
            <a:r>
              <a:rPr lang="da-DK" dirty="0" err="1"/>
              <a:t>equation</a:t>
            </a:r>
            <a:r>
              <a:rPr lang="da-DK" dirty="0"/>
              <a:t> is </a:t>
            </a:r>
            <a:r>
              <a:rPr lang="da-DK" dirty="0" err="1"/>
              <a:t>angular</a:t>
            </a:r>
            <a:r>
              <a:rPr lang="da-DK" dirty="0"/>
              <a:t> acceleration </a:t>
            </a:r>
            <a:r>
              <a:rPr lang="da-DK" dirty="0" err="1"/>
              <a:t>around</a:t>
            </a:r>
            <a:r>
              <a:rPr lang="da-DK" dirty="0"/>
              <a:t> x y and z.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Last </a:t>
            </a:r>
            <a:r>
              <a:rPr lang="da-DK" dirty="0" err="1"/>
              <a:t>equation</a:t>
            </a:r>
            <a:r>
              <a:rPr lang="da-DK" dirty="0"/>
              <a:t> gives </a:t>
            </a:r>
            <a:r>
              <a:rPr lang="da-DK" dirty="0" err="1"/>
              <a:t>angular</a:t>
            </a:r>
            <a:r>
              <a:rPr lang="da-DK" dirty="0"/>
              <a:t> acceleration for x y and z.</a:t>
            </a:r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194011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114358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832025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79629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7335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022291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 err="1"/>
              <a:t>Phase</a:t>
            </a:r>
            <a:r>
              <a:rPr lang="da-DK" dirty="0"/>
              <a:t> margin </a:t>
            </a:r>
            <a:r>
              <a:rPr lang="da-DK" dirty="0" err="1"/>
              <a:t>could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better</a:t>
            </a:r>
            <a:r>
              <a:rPr lang="da-DK" dirty="0"/>
              <a:t> but </a:t>
            </a:r>
            <a:r>
              <a:rPr lang="da-DK" dirty="0" err="1"/>
              <a:t>that</a:t>
            </a:r>
            <a:r>
              <a:rPr lang="da-DK" dirty="0"/>
              <a:t> gives a </a:t>
            </a:r>
            <a:r>
              <a:rPr lang="da-DK" dirty="0" err="1"/>
              <a:t>higher</a:t>
            </a:r>
            <a:r>
              <a:rPr lang="da-DK" dirty="0"/>
              <a:t> KP </a:t>
            </a:r>
            <a:r>
              <a:rPr lang="da-DK" dirty="0" err="1"/>
              <a:t>which</a:t>
            </a:r>
            <a:r>
              <a:rPr lang="da-DK" dirty="0"/>
              <a:t> </a:t>
            </a:r>
            <a:r>
              <a:rPr lang="da-DK" dirty="0" err="1"/>
              <a:t>leads</a:t>
            </a:r>
            <a:r>
              <a:rPr lang="da-DK" dirty="0"/>
              <a:t> to a more aggressive system (Not </a:t>
            </a:r>
            <a:r>
              <a:rPr lang="da-DK" dirty="0" err="1"/>
              <a:t>wanted</a:t>
            </a:r>
            <a:r>
              <a:rPr lang="da-DK" dirty="0"/>
              <a:t> for </a:t>
            </a:r>
            <a:r>
              <a:rPr lang="da-DK" dirty="0" err="1"/>
              <a:t>testing</a:t>
            </a:r>
            <a:r>
              <a:rPr lang="da-DK" dirty="0"/>
              <a:t>)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This is for </a:t>
            </a:r>
            <a:r>
              <a:rPr lang="da-DK" dirty="0" err="1"/>
              <a:t>height</a:t>
            </a: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High </a:t>
            </a:r>
            <a:r>
              <a:rPr lang="da-DK" dirty="0" err="1"/>
              <a:t>phase</a:t>
            </a:r>
            <a:r>
              <a:rPr lang="da-DK" dirty="0"/>
              <a:t> and </a:t>
            </a:r>
            <a:r>
              <a:rPr lang="da-DK" dirty="0" err="1"/>
              <a:t>gain</a:t>
            </a:r>
            <a:r>
              <a:rPr lang="da-DK" dirty="0"/>
              <a:t> </a:t>
            </a:r>
            <a:r>
              <a:rPr lang="da-DK" dirty="0" err="1"/>
              <a:t>because</a:t>
            </a:r>
            <a:r>
              <a:rPr lang="da-DK" dirty="0"/>
              <a:t> model </a:t>
            </a:r>
            <a:r>
              <a:rPr lang="da-DK" dirty="0" err="1"/>
              <a:t>does</a:t>
            </a:r>
            <a:r>
              <a:rPr lang="da-DK" dirty="0"/>
              <a:t> not fit reality</a:t>
            </a:r>
            <a:endParaRPr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56055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46803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matlab</a:t>
            </a:r>
            <a:r>
              <a:rPr lang="da-DK" dirty="0"/>
              <a:t> step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Right </a:t>
            </a:r>
            <a:r>
              <a:rPr lang="da-DK" dirty="0" err="1"/>
              <a:t>simulink</a:t>
            </a: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 err="1"/>
              <a:t>Simulink</a:t>
            </a:r>
            <a:r>
              <a:rPr lang="da-DK" dirty="0"/>
              <a:t> is </a:t>
            </a:r>
            <a:r>
              <a:rPr lang="da-DK" dirty="0" err="1"/>
              <a:t>lower</a:t>
            </a:r>
            <a:r>
              <a:rPr lang="da-DK" dirty="0"/>
              <a:t> due to the </a:t>
            </a:r>
            <a:r>
              <a:rPr lang="da-DK" dirty="0" err="1"/>
              <a:t>assumption</a:t>
            </a:r>
            <a:r>
              <a:rPr lang="da-DK" dirty="0"/>
              <a:t> in </a:t>
            </a:r>
            <a:r>
              <a:rPr lang="da-DK" dirty="0" err="1"/>
              <a:t>left</a:t>
            </a:r>
            <a:r>
              <a:rPr lang="da-DK" dirty="0"/>
              <a:t> side </a:t>
            </a:r>
            <a:r>
              <a:rPr lang="da-DK" dirty="0" err="1"/>
              <a:t>that</a:t>
            </a:r>
            <a:r>
              <a:rPr lang="da-DK" dirty="0"/>
              <a:t> hover </a:t>
            </a:r>
            <a:r>
              <a:rPr lang="da-DK" dirty="0" err="1"/>
              <a:t>thrust</a:t>
            </a:r>
            <a:r>
              <a:rPr lang="da-DK" dirty="0"/>
              <a:t> is </a:t>
            </a:r>
            <a:r>
              <a:rPr lang="da-DK" dirty="0" err="1"/>
              <a:t>known</a:t>
            </a:r>
            <a:r>
              <a:rPr lang="da-DK" dirty="0"/>
              <a:t>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Can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fixed</a:t>
            </a:r>
            <a:r>
              <a:rPr lang="da-DK" dirty="0"/>
              <a:t> by an I term</a:t>
            </a:r>
            <a:endParaRPr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2949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2662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500980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56836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b="0" i="0" dirty="0">
                <a:effectLst/>
                <a:latin typeface="Arial" panose="020B0604020202020204" pitchFamily="34" charset="0"/>
              </a:rPr>
              <a:t>Limitations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The limitations of the project can be summarized into the following points: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1. All testing has to be done indoors due to Danish drone regulations and safety.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2. The project builds on top of an existing project, which limits the project. For instance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in regards to hardware. The software has to be able to run on a Raspberry Pi.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3. The time frame of the project is approximately 5 months</a:t>
            </a:r>
            <a:endParaRPr dirty="0"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6707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b="0" i="0" dirty="0">
                <a:effectLst/>
                <a:latin typeface="Arial" panose="020B0604020202020204" pitchFamily="34" charset="0"/>
              </a:rPr>
              <a:t>Limitations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The limitations of the project can be summarized into the following points: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1. All testing has to be done indoors due to Danish drone regulations and safety.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2. The project builds on top of an existing project, which limits the project. For instance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in regards to hardware. The software has to be able to run on a Raspberry Pi.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3. The time frame of the project is approximately 5 months</a:t>
            </a:r>
            <a:endParaRPr dirty="0"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4773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7955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KV 700 = 10360 RPM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 err="1"/>
              <a:t>Batt</a:t>
            </a:r>
            <a:r>
              <a:rPr lang="da-DK" dirty="0"/>
              <a:t> 14.8 volt (4s)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da-DK" sz="1800" b="0" i="0" dirty="0">
                <a:effectLst/>
                <a:latin typeface="Menlo"/>
              </a:rPr>
              <a:t>0.083 ohm in </a:t>
            </a:r>
            <a:r>
              <a:rPr lang="da-DK" sz="1800" b="0" i="0" dirty="0" err="1">
                <a:effectLst/>
                <a:latin typeface="Menlo"/>
              </a:rPr>
              <a:t>matlab</a:t>
            </a:r>
            <a:r>
              <a:rPr lang="da-DK" sz="1800" b="0" i="0" dirty="0">
                <a:effectLst/>
                <a:latin typeface="Menlo"/>
              </a:rPr>
              <a:t> (</a:t>
            </a:r>
            <a:r>
              <a:rPr lang="da-DK" sz="1800" b="0" i="0" dirty="0" err="1">
                <a:effectLst/>
                <a:latin typeface="Menlo"/>
              </a:rPr>
              <a:t>Probably</a:t>
            </a:r>
            <a:r>
              <a:rPr lang="da-DK" sz="1800" b="0" i="0" dirty="0">
                <a:effectLst/>
                <a:latin typeface="Menlo"/>
              </a:rPr>
              <a:t> </a:t>
            </a:r>
            <a:r>
              <a:rPr lang="da-DK" sz="1800" b="0" i="0" dirty="0" err="1">
                <a:effectLst/>
                <a:latin typeface="Menlo"/>
              </a:rPr>
              <a:t>wrong</a:t>
            </a:r>
            <a:r>
              <a:rPr lang="da-DK" sz="1800" b="0" i="0" dirty="0">
                <a:effectLst/>
                <a:latin typeface="Menlo"/>
              </a:rPr>
              <a:t>)</a:t>
            </a:r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 err="1"/>
              <a:t>Kirchofs</a:t>
            </a:r>
            <a:r>
              <a:rPr lang="da-DK" dirty="0"/>
              <a:t> </a:t>
            </a:r>
            <a:r>
              <a:rPr lang="da-DK" dirty="0" err="1"/>
              <a:t>law</a:t>
            </a:r>
            <a:r>
              <a:rPr lang="da-DK" dirty="0"/>
              <a:t>. Sum of all </a:t>
            </a:r>
            <a:r>
              <a:rPr lang="da-DK" dirty="0" err="1"/>
              <a:t>voltage</a:t>
            </a:r>
            <a:r>
              <a:rPr lang="da-DK" dirty="0"/>
              <a:t> in a </a:t>
            </a:r>
            <a:r>
              <a:rPr lang="da-DK" dirty="0" err="1"/>
              <a:t>closed</a:t>
            </a:r>
            <a:r>
              <a:rPr lang="da-DK" dirty="0"/>
              <a:t> loop is 0.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 err="1"/>
              <a:t>T_drag</a:t>
            </a:r>
            <a:r>
              <a:rPr lang="da-DK" dirty="0"/>
              <a:t> is the props </a:t>
            </a:r>
            <a:r>
              <a:rPr lang="da-DK" dirty="0" err="1"/>
              <a:t>giving</a:t>
            </a:r>
            <a:r>
              <a:rPr lang="da-DK" dirty="0"/>
              <a:t> </a:t>
            </a:r>
            <a:r>
              <a:rPr lang="da-DK" dirty="0" err="1"/>
              <a:t>resistance</a:t>
            </a: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 err="1"/>
              <a:t>Inductance</a:t>
            </a:r>
            <a:r>
              <a:rPr lang="da-DK" dirty="0"/>
              <a:t> is </a:t>
            </a:r>
            <a:r>
              <a:rPr lang="da-DK" dirty="0" err="1"/>
              <a:t>ignored</a:t>
            </a: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8EAED"/>
                </a:solidFill>
                <a:effectLst/>
                <a:latin typeface="Google Sans"/>
              </a:rPr>
              <a:t>In analyzing the motor, </a:t>
            </a:r>
            <a:r>
              <a:rPr lang="en-US" b="0" i="0" dirty="0">
                <a:solidFill>
                  <a:srgbClr val="E2EEFF"/>
                </a:solidFill>
                <a:effectLst/>
                <a:latin typeface="Google Sans"/>
              </a:rPr>
              <a:t>we can usually ignore the inductance since the L/R electrical time constant is much shorter than the mechanical time constant determined by the rotor's moment of inertia</a:t>
            </a:r>
            <a:endParaRPr lang="da-DK"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99393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d88aae4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d88aae49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Air </a:t>
            </a:r>
            <a:r>
              <a:rPr lang="da-DK" dirty="0" err="1"/>
              <a:t>viscosity</a:t>
            </a:r>
            <a:r>
              <a:rPr lang="da-DK" dirty="0"/>
              <a:t>. </a:t>
            </a:r>
            <a:r>
              <a:rPr lang="da-DK" dirty="0" err="1"/>
              <a:t>Only</a:t>
            </a:r>
            <a:r>
              <a:rPr lang="da-DK" dirty="0"/>
              <a:t> </a:t>
            </a:r>
            <a:r>
              <a:rPr lang="da-DK" dirty="0" err="1"/>
              <a:t>important</a:t>
            </a:r>
            <a:r>
              <a:rPr lang="da-DK" dirty="0"/>
              <a:t> for position </a:t>
            </a:r>
            <a:r>
              <a:rPr lang="da-DK" dirty="0" err="1"/>
              <a:t>control</a:t>
            </a: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da-DK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da-DK" dirty="0"/>
              <a:t>Has 6 DOF, but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only</a:t>
            </a:r>
            <a:r>
              <a:rPr lang="da-DK" dirty="0"/>
              <a:t> </a:t>
            </a:r>
            <a:r>
              <a:rPr lang="da-DK" dirty="0" err="1"/>
              <a:t>apply</a:t>
            </a:r>
            <a:r>
              <a:rPr lang="da-DK" dirty="0"/>
              <a:t> a force in </a:t>
            </a:r>
            <a:r>
              <a:rPr lang="da-DK" dirty="0" err="1"/>
              <a:t>its</a:t>
            </a:r>
            <a:r>
              <a:rPr lang="da-DK" dirty="0"/>
              <a:t> </a:t>
            </a:r>
            <a:r>
              <a:rPr lang="da-DK" dirty="0" err="1"/>
              <a:t>own</a:t>
            </a:r>
            <a:r>
              <a:rPr lang="da-DK" dirty="0"/>
              <a:t> relative z </a:t>
            </a:r>
            <a:r>
              <a:rPr lang="da-DK" dirty="0" err="1"/>
              <a:t>direction</a:t>
            </a:r>
            <a:endParaRPr lang="da-DK" dirty="0"/>
          </a:p>
        </p:txBody>
      </p:sp>
      <p:sp>
        <p:nvSpPr>
          <p:cNvPr id="116" name="Google Shape;116;g241d88aae49_0_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9646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ront/Pause A ">
  <p:cSld name="Front/Pause A 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5"/>
          <p:cNvSpPr txBox="1">
            <a:spLocks noGrp="1"/>
          </p:cNvSpPr>
          <p:nvPr>
            <p:ph type="dt" idx="10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4870539" y="1651373"/>
            <a:ext cx="2388323" cy="3483354"/>
          </a:xfrm>
          <a:custGeom>
            <a:avLst/>
            <a:gdLst/>
            <a:ahLst/>
            <a:cxnLst/>
            <a:rect l="l" t="t" r="r" b="b"/>
            <a:pathLst>
              <a:path w="4933949" h="7196138" extrusionOk="0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g footers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/Pause B">
  <p:cSld name="Front/Pause B"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4870539" y="1651373"/>
            <a:ext cx="2388323" cy="3483354"/>
          </a:xfrm>
          <a:custGeom>
            <a:avLst/>
            <a:gdLst/>
            <a:ahLst/>
            <a:cxnLst/>
            <a:rect l="l" t="t" r="r" b="b"/>
            <a:pathLst>
              <a:path w="4933949" h="7196138" extrusionOk="0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5" name="Google Shape;85;p15"/>
          <p:cNvSpPr txBox="1">
            <a:spLocks noGrp="1"/>
          </p:cNvSpPr>
          <p:nvPr>
            <p:ph type="dt" idx="10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ldNum" idx="12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A">
  <p:cSld name="Front A">
    <p:bg>
      <p:bgPr>
        <a:solidFill>
          <a:schemeClr val="accen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6"/>
          <p:cNvSpPr/>
          <p:nvPr/>
        </p:nvSpPr>
        <p:spPr>
          <a:xfrm>
            <a:off x="252000" y="252000"/>
            <a:ext cx="419611" cy="612000"/>
          </a:xfrm>
          <a:custGeom>
            <a:avLst/>
            <a:gdLst/>
            <a:ahLst/>
            <a:cxnLst/>
            <a:rect l="l" t="t" r="r" b="b"/>
            <a:pathLst>
              <a:path w="4933949" h="7196138" extrusionOk="0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9" name="Google Shape;29;p6"/>
          <p:cNvSpPr txBox="1">
            <a:spLocks noGrp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56">
          <p15:clr>
            <a:srgbClr val="F26B43"/>
          </p15:clr>
        </p15:guide>
        <p15:guide id="2" pos="6984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">
  <p:cSld name="One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9312374" cy="4545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984">
          <p15:clr>
            <a:srgbClr val="F26B43"/>
          </p15:clr>
        </p15:guide>
        <p15:guide id="2" pos="1117">
          <p15:clr>
            <a:srgbClr val="F26B4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B">
  <p:cSld name="Front B">
    <p:bg>
      <p:bgPr>
        <a:solidFill>
          <a:schemeClr val="l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56">
          <p15:clr>
            <a:srgbClr val="F26B43"/>
          </p15:clr>
        </p15:guide>
        <p15:guide id="2" pos="6984">
          <p15:clr>
            <a:srgbClr val="F26B43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774800" y="1706399"/>
            <a:ext cx="4410177" cy="45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6678001" y="1706399"/>
            <a:ext cx="4409100" cy="45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118">
          <p15:clr>
            <a:srgbClr val="F26B43"/>
          </p15:clr>
        </p15:guide>
        <p15:guide id="2" pos="3896">
          <p15:clr>
            <a:srgbClr val="F26B43"/>
          </p15:clr>
        </p15:guide>
        <p15:guide id="3" pos="4205">
          <p15:clr>
            <a:srgbClr val="F26B43"/>
          </p15:clr>
        </p15:guide>
        <p15:guide id="4" pos="6984">
          <p15:clr>
            <a:srgbClr val="F26B43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two pictures">
  <p:cSld name="Text and two picture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6048672" cy="972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1774726" y="1706328"/>
            <a:ext cx="6048672" cy="4545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>
            <a:spLocks noGrp="1"/>
          </p:cNvSpPr>
          <p:nvPr>
            <p:ph type="pic" idx="2"/>
          </p:nvPr>
        </p:nvSpPr>
        <p:spPr>
          <a:xfrm>
            <a:off x="8331213" y="849734"/>
            <a:ext cx="3859200" cy="2505600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p10"/>
          <p:cNvSpPr>
            <a:spLocks noGrp="1"/>
          </p:cNvSpPr>
          <p:nvPr>
            <p:ph type="pic" idx="3"/>
          </p:nvPr>
        </p:nvSpPr>
        <p:spPr>
          <a:xfrm>
            <a:off x="8331213" y="3563718"/>
            <a:ext cx="3859200" cy="25056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0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927">
          <p15:clr>
            <a:srgbClr val="F26B43"/>
          </p15:clr>
        </p15:guide>
        <p15:guide id="2" pos="5247">
          <p15:clr>
            <a:srgbClr val="F26B43"/>
          </p15:clr>
        </p15:guide>
        <p15:guide id="3" pos="1117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pictures and text">
  <p:cSld name="Two pictures and 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title"/>
          </p:nvPr>
        </p:nvSpPr>
        <p:spPr>
          <a:xfrm>
            <a:off x="4221360" y="426127"/>
            <a:ext cx="6865740" cy="972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4221360" y="1706328"/>
            <a:ext cx="6865740" cy="4545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>
            <a:spLocks noGrp="1"/>
          </p:cNvSpPr>
          <p:nvPr>
            <p:ph type="pic" idx="2"/>
          </p:nvPr>
        </p:nvSpPr>
        <p:spPr>
          <a:xfrm>
            <a:off x="-1" y="1314523"/>
            <a:ext cx="3708000" cy="245520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11"/>
          <p:cNvSpPr>
            <a:spLocks noGrp="1"/>
          </p:cNvSpPr>
          <p:nvPr>
            <p:ph type="pic" idx="3"/>
          </p:nvPr>
        </p:nvSpPr>
        <p:spPr>
          <a:xfrm>
            <a:off x="-1" y="3968153"/>
            <a:ext cx="3708000" cy="24552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11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984">
          <p15:clr>
            <a:srgbClr val="F26B43"/>
          </p15:clr>
        </p15:guide>
        <p15:guide id="2" pos="2660">
          <p15:clr>
            <a:srgbClr val="F26B43"/>
          </p15:clr>
        </p15:guide>
        <p15:guide id="3" pos="2335">
          <p15:clr>
            <a:srgbClr val="F26B43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title"/>
          </p:nvPr>
        </p:nvSpPr>
        <p:spPr>
          <a:xfrm>
            <a:off x="247650" y="980727"/>
            <a:ext cx="3740400" cy="418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1"/>
          </p:nvPr>
        </p:nvSpPr>
        <p:spPr>
          <a:xfrm>
            <a:off x="247650" y="4407150"/>
            <a:ext cx="3740400" cy="184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/>
            </a:lvl1pPr>
            <a:lvl2pPr marL="914400" lvl="1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/>
            </a:lvl2pPr>
            <a:lvl3pPr marL="1371600" lvl="2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/>
            </a:lvl3pPr>
            <a:lvl4pPr marL="1828800" lvl="3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body" idx="2"/>
          </p:nvPr>
        </p:nvSpPr>
        <p:spPr>
          <a:xfrm>
            <a:off x="4222750" y="979200"/>
            <a:ext cx="3740400" cy="417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3pPr>
            <a:lvl4pPr marL="1828800" lvl="3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4pPr>
            <a:lvl5pPr marL="2286000" lvl="4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body" idx="3"/>
          </p:nvPr>
        </p:nvSpPr>
        <p:spPr>
          <a:xfrm>
            <a:off x="4222750" y="4406899"/>
            <a:ext cx="3740401" cy="184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/>
            </a:lvl1pPr>
            <a:lvl2pPr marL="914400" lvl="1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/>
            </a:lvl2pPr>
            <a:lvl3pPr marL="1371600" lvl="2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/>
            </a:lvl3pPr>
            <a:lvl4pPr marL="1828800" lvl="3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body" idx="4"/>
          </p:nvPr>
        </p:nvSpPr>
        <p:spPr>
          <a:xfrm>
            <a:off x="8197850" y="979200"/>
            <a:ext cx="3740400" cy="417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3pPr>
            <a:lvl4pPr marL="1828800" lvl="3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4pPr>
            <a:lvl5pPr marL="2286000" lvl="4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body" idx="5"/>
          </p:nvPr>
        </p:nvSpPr>
        <p:spPr>
          <a:xfrm>
            <a:off x="8197850" y="4406899"/>
            <a:ext cx="3740400" cy="184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/>
            </a:lvl1pPr>
            <a:lvl2pPr marL="914400" lvl="1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/>
            </a:lvl2pPr>
            <a:lvl3pPr marL="1371600" lvl="2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/>
            </a:lvl3pPr>
            <a:lvl4pPr marL="1828800" lvl="3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9pPr>
          </a:lstStyle>
          <a:p>
            <a:endParaRPr/>
          </a:p>
        </p:txBody>
      </p:sp>
      <p:sp>
        <p:nvSpPr>
          <p:cNvPr id="70" name="Google Shape;70;p12"/>
          <p:cNvSpPr>
            <a:spLocks noGrp="1"/>
          </p:cNvSpPr>
          <p:nvPr>
            <p:ph type="pic" idx="6"/>
          </p:nvPr>
        </p:nvSpPr>
        <p:spPr>
          <a:xfrm>
            <a:off x="247650" y="1546282"/>
            <a:ext cx="3740400" cy="26640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2"/>
          <p:cNvSpPr>
            <a:spLocks noGrp="1"/>
          </p:cNvSpPr>
          <p:nvPr>
            <p:ph type="pic" idx="7"/>
          </p:nvPr>
        </p:nvSpPr>
        <p:spPr>
          <a:xfrm>
            <a:off x="4223149" y="1548581"/>
            <a:ext cx="3740400" cy="26640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2"/>
          <p:cNvSpPr>
            <a:spLocks noGrp="1"/>
          </p:cNvSpPr>
          <p:nvPr>
            <p:ph type="pic" idx="8"/>
          </p:nvPr>
        </p:nvSpPr>
        <p:spPr>
          <a:xfrm>
            <a:off x="8198648" y="1546282"/>
            <a:ext cx="3740400" cy="26640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2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56">
          <p15:clr>
            <a:srgbClr val="F26B43"/>
          </p15:clr>
        </p15:guide>
        <p15:guide id="2" pos="7522">
          <p15:clr>
            <a:srgbClr val="F26B43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un titel">
  <p:cSld name="Kun titel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117">
          <p15:clr>
            <a:srgbClr val="F26B43"/>
          </p15:clr>
        </p15:guide>
        <p15:guide id="2" pos="6984">
          <p15:clr>
            <a:srgbClr val="F26B43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/>
          <p:nvPr/>
        </p:nvSpPr>
        <p:spPr>
          <a:xfrm>
            <a:off x="252000" y="252000"/>
            <a:ext cx="419611" cy="612000"/>
          </a:xfrm>
          <a:custGeom>
            <a:avLst/>
            <a:gdLst/>
            <a:ahLst/>
            <a:cxnLst/>
            <a:rect l="l" t="t" r="r" b="b"/>
            <a:pathLst>
              <a:path w="4933949" h="7196138" extrusionOk="0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" name="Google Shape;11;p4"/>
          <p:cNvSpPr/>
          <p:nvPr/>
        </p:nvSpPr>
        <p:spPr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4"/>
          <p:cNvSpPr txBox="1">
            <a:spLocks noGrp="1"/>
          </p:cNvSpPr>
          <p:nvPr>
            <p:ph type="ftr" idx="11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00" b="0"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7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7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7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7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7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7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7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7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700" b="1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‹nr.›</a:t>
            </a:fld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1774726" y="1706328"/>
            <a:ext cx="9312374" cy="4545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4" descr="{&quot;templafy&quot;:{&quot;id&quot;:&quot;16d75fe2-8549-4d3b-b32b-5f2e28700f79&quot;}}" title="UserProfile.Offices.Workarea_{{DocumentLanguage}}"/>
          <p:cNvSpPr/>
          <p:nvPr/>
        </p:nvSpPr>
        <p:spPr>
          <a:xfrm>
            <a:off x="1774726" y="6541200"/>
            <a:ext cx="3397071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DTU Electro</a:t>
            </a:r>
            <a:endParaRPr sz="7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4" descr="{&quot;templafy&quot;:{&quot;id&quot;:&quot;6eda0962-255a-4564-b5a4-57438fa56b60&quot;}}" title="Form.Date"/>
          <p:cNvSpPr/>
          <p:nvPr/>
        </p:nvSpPr>
        <p:spPr>
          <a:xfrm>
            <a:off x="251363" y="6541200"/>
            <a:ext cx="1104013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Arial"/>
              <a:buNone/>
            </a:pPr>
            <a:r>
              <a:rPr lang="da-DK" sz="7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10. maj 2023</a:t>
            </a:r>
            <a:endParaRPr sz="7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4" descr="{&quot;templafy&quot;:{&quot;id&quot;:&quot;5e6d7548-0496-49b7-88d3-dd108ec988b6&quot;}}" title="Form.PresentationTitle"/>
          <p:cNvSpPr txBox="1"/>
          <p:nvPr/>
        </p:nvSpPr>
        <p:spPr>
          <a:xfrm>
            <a:off x="5591149" y="6541200"/>
            <a:ext cx="5495949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4"/>
          <p:cNvSpPr/>
          <p:nvPr/>
        </p:nvSpPr>
        <p:spPr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</a:pPr>
            <a:endParaRPr sz="1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68">
          <p15:clr>
            <a:srgbClr val="F26B43"/>
          </p15:clr>
        </p15:guide>
        <p15:guide id="2" orient="horz" pos="881">
          <p15:clr>
            <a:srgbClr val="F26B43"/>
          </p15:clr>
        </p15:guide>
        <p15:guide id="3" orient="horz" pos="1074">
          <p15:clr>
            <a:srgbClr val="F26B43"/>
          </p15:clr>
        </p15:guide>
        <p15:guide id="4" orient="horz" pos="393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>
            <a:spLocks noGrp="1"/>
          </p:cNvSpPr>
          <p:nvPr>
            <p:ph type="sldNum" idx="12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dirty="0"/>
              <a:t>Simulation – Forces</a:t>
            </a:r>
            <a:endParaRPr sz="3400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5392916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82550" indent="0">
              <a:buSzPts val="2300"/>
              <a:buNone/>
            </a:pPr>
            <a:r>
              <a:rPr lang="da-DK" sz="2300" dirty="0" err="1"/>
              <a:t>Linear</a:t>
            </a:r>
            <a:r>
              <a:rPr lang="da-DK" sz="2300" dirty="0"/>
              <a:t> Dynamics</a:t>
            </a:r>
          </a:p>
          <a:p>
            <a:pPr marL="425450">
              <a:buSzPts val="2300"/>
            </a:pPr>
            <a:endParaRPr lang="da-DK" sz="2300" dirty="0"/>
          </a:p>
          <a:p>
            <a:pPr marL="882650" lvl="1">
              <a:buSzPts val="2300"/>
            </a:pPr>
            <a:endParaRPr lang="da-DK" sz="23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10</a:t>
            </a:fld>
            <a:endParaRPr/>
          </a:p>
        </p:txBody>
      </p:sp>
      <p:pic>
        <p:nvPicPr>
          <p:cNvPr id="3" name="Billede 2" descr="Et billede, der indeholder legetøj, luftfartøj, Fjernstyret legetøj, Modelfly&#10;&#10;Automatisk genereret beskrivelse">
            <a:extLst>
              <a:ext uri="{FF2B5EF4-FFF2-40B4-BE49-F238E27FC236}">
                <a16:creationId xmlns:a16="http://schemas.microsoft.com/office/drawing/2014/main" id="{8E3963A8-B152-873B-4FD0-4B35FDEF7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472" y="2237061"/>
            <a:ext cx="4388278" cy="3484278"/>
          </a:xfrm>
          <a:prstGeom prst="rect">
            <a:avLst/>
          </a:prstGeom>
        </p:spPr>
      </p:pic>
      <p:pic>
        <p:nvPicPr>
          <p:cNvPr id="4" name="Billede 3">
            <a:extLst>
              <a:ext uri="{FF2B5EF4-FFF2-40B4-BE49-F238E27FC236}">
                <a16:creationId xmlns:a16="http://schemas.microsoft.com/office/drawing/2014/main" id="{1B18C19C-E68A-B9E6-6E35-1F66D41A73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4726" y="2621269"/>
            <a:ext cx="2580964" cy="1124927"/>
          </a:xfrm>
          <a:prstGeom prst="rect">
            <a:avLst/>
          </a:prstGeom>
        </p:spPr>
      </p:pic>
      <p:pic>
        <p:nvPicPr>
          <p:cNvPr id="6" name="Billede 5">
            <a:extLst>
              <a:ext uri="{FF2B5EF4-FFF2-40B4-BE49-F238E27FC236}">
                <a16:creationId xmlns:a16="http://schemas.microsoft.com/office/drawing/2014/main" id="{816E832C-175A-31ED-9077-E49B77007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4800" y="4236731"/>
            <a:ext cx="5392916" cy="91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035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dirty="0"/>
              <a:t>Simulation – Forces</a:t>
            </a:r>
            <a:endParaRPr sz="3400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5392916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82550" indent="0">
              <a:buSzPts val="2300"/>
              <a:buNone/>
            </a:pPr>
            <a:r>
              <a:rPr lang="da-DK" sz="2300" dirty="0" err="1"/>
              <a:t>Rotational</a:t>
            </a:r>
            <a:r>
              <a:rPr lang="da-DK" sz="2300" dirty="0"/>
              <a:t> Dynamics</a:t>
            </a:r>
          </a:p>
          <a:p>
            <a:pPr marL="425450">
              <a:buSzPts val="2300"/>
            </a:pPr>
            <a:endParaRPr lang="da-DK" sz="2300" dirty="0"/>
          </a:p>
          <a:p>
            <a:pPr marL="882650" lvl="1">
              <a:buSzPts val="2300"/>
            </a:pPr>
            <a:endParaRPr lang="da-DK" sz="23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11</a:t>
            </a:fld>
            <a:endParaRPr/>
          </a:p>
        </p:txBody>
      </p:sp>
      <p:pic>
        <p:nvPicPr>
          <p:cNvPr id="3" name="Billede 2" descr="Et billede, der indeholder legetøj, luftfartøj, Fjernstyret legetøj, Modelfly&#10;&#10;Automatisk genereret beskrivelse">
            <a:extLst>
              <a:ext uri="{FF2B5EF4-FFF2-40B4-BE49-F238E27FC236}">
                <a16:creationId xmlns:a16="http://schemas.microsoft.com/office/drawing/2014/main" id="{8E3963A8-B152-873B-4FD0-4B35FDEF7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472" y="2237061"/>
            <a:ext cx="4388278" cy="3484278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58A5DD5D-7F8C-6BE6-AFE8-A2F349610D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847" y="2244435"/>
            <a:ext cx="6524625" cy="523875"/>
          </a:xfrm>
          <a:prstGeom prst="rect">
            <a:avLst/>
          </a:prstGeom>
        </p:spPr>
      </p:pic>
      <p:pic>
        <p:nvPicPr>
          <p:cNvPr id="8" name="Billede 7">
            <a:extLst>
              <a:ext uri="{FF2B5EF4-FFF2-40B4-BE49-F238E27FC236}">
                <a16:creationId xmlns:a16="http://schemas.microsoft.com/office/drawing/2014/main" id="{21EEB99E-B475-2E3C-441F-880E2F0912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847" y="2736355"/>
            <a:ext cx="5343525" cy="476250"/>
          </a:xfrm>
          <a:prstGeom prst="rect">
            <a:avLst/>
          </a:prstGeom>
        </p:spPr>
      </p:pic>
      <p:pic>
        <p:nvPicPr>
          <p:cNvPr id="10" name="Billede 9">
            <a:extLst>
              <a:ext uri="{FF2B5EF4-FFF2-40B4-BE49-F238E27FC236}">
                <a16:creationId xmlns:a16="http://schemas.microsoft.com/office/drawing/2014/main" id="{828CC39E-FFB8-9FB7-A8BE-6E321E28C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847" y="3166343"/>
            <a:ext cx="5505450" cy="447675"/>
          </a:xfrm>
          <a:prstGeom prst="rect">
            <a:avLst/>
          </a:prstGeom>
        </p:spPr>
      </p:pic>
      <p:pic>
        <p:nvPicPr>
          <p:cNvPr id="12" name="Billede 11">
            <a:extLst>
              <a:ext uri="{FF2B5EF4-FFF2-40B4-BE49-F238E27FC236}">
                <a16:creationId xmlns:a16="http://schemas.microsoft.com/office/drawing/2014/main" id="{E79A4475-5055-054B-766C-F96859E007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2059" y="3786131"/>
            <a:ext cx="5608817" cy="229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725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dirty="0"/>
              <a:t>Simulation - Model</a:t>
            </a:r>
            <a:endParaRPr sz="3400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5392916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25450">
              <a:buSzPts val="2300"/>
            </a:pPr>
            <a:endParaRPr lang="da-DK" sz="2300" dirty="0"/>
          </a:p>
          <a:p>
            <a:pPr marL="882650" lvl="1">
              <a:buSzPts val="2300"/>
            </a:pPr>
            <a:endParaRPr lang="da-DK" sz="23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12</a:t>
            </a:fld>
            <a:endParaRPr/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E66216E0-086A-9B36-80EC-C8C7A20ED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3942"/>
            <a:ext cx="12190413" cy="445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299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dirty="0"/>
              <a:t>Simulation - Model</a:t>
            </a:r>
            <a:endParaRPr sz="3400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5392916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25450">
              <a:buSzPts val="2300"/>
            </a:pPr>
            <a:endParaRPr lang="da-DK" sz="2300" dirty="0"/>
          </a:p>
          <a:p>
            <a:pPr marL="882650" lvl="1">
              <a:buSzPts val="2300"/>
            </a:pPr>
            <a:endParaRPr lang="da-DK" sz="23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13</a:t>
            </a:fld>
            <a:endParaRPr/>
          </a:p>
        </p:txBody>
      </p:sp>
      <p:pic>
        <p:nvPicPr>
          <p:cNvPr id="4" name="Billede 3" descr="Et billede, der indeholder tekst, diagram, Plan, skematisk&#10;&#10;Automatisk genereret beskrivelse">
            <a:extLst>
              <a:ext uri="{FF2B5EF4-FFF2-40B4-BE49-F238E27FC236}">
                <a16:creationId xmlns:a16="http://schemas.microsoft.com/office/drawing/2014/main" id="{E71C1613-FE36-54E8-257E-7F7ABB9B8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219" y="1398727"/>
            <a:ext cx="9413973" cy="503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194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-DK" sz="5500" dirty="0"/>
              <a:t>Simulation</a:t>
            </a:r>
            <a:endParaRPr sz="5500" dirty="0"/>
          </a:p>
        </p:txBody>
      </p:sp>
      <p:sp>
        <p:nvSpPr>
          <p:cNvPr id="2" name="Undertitel 1">
            <a:extLst>
              <a:ext uri="{FF2B5EF4-FFF2-40B4-BE49-F238E27FC236}">
                <a16:creationId xmlns:a16="http://schemas.microsoft.com/office/drawing/2014/main" id="{6ADCEEBE-ED98-0518-4C33-99624A1971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4069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dirty="0"/>
              <a:t>Simulation - Model</a:t>
            </a:r>
            <a:endParaRPr sz="3400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5392916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25450">
              <a:buSzPts val="2300"/>
            </a:pPr>
            <a:endParaRPr lang="da-DK" sz="2300" dirty="0"/>
          </a:p>
          <a:p>
            <a:pPr marL="882650" lvl="1">
              <a:buSzPts val="2300"/>
            </a:pPr>
            <a:endParaRPr lang="da-DK" sz="23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97736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u="sng" dirty="0"/>
              <a:t>Simulation - </a:t>
            </a:r>
            <a:r>
              <a:rPr lang="da-DK" sz="3400" u="sng" dirty="0" err="1"/>
              <a:t>Discretization</a:t>
            </a:r>
            <a:endParaRPr sz="3400" u="sng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9312300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25450">
              <a:buSzPts val="2300"/>
            </a:pPr>
            <a:endParaRPr lang="da-DK" sz="23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16</a:t>
            </a:fld>
            <a:endParaRPr/>
          </a:p>
        </p:txBody>
      </p:sp>
      <p:cxnSp>
        <p:nvCxnSpPr>
          <p:cNvPr id="8" name="Lige pilforbindelse 7">
            <a:extLst>
              <a:ext uri="{FF2B5EF4-FFF2-40B4-BE49-F238E27FC236}">
                <a16:creationId xmlns:a16="http://schemas.microsoft.com/office/drawing/2014/main" id="{EFDAA0FA-E965-2924-6771-184BF2E76C51}"/>
              </a:ext>
            </a:extLst>
          </p:cNvPr>
          <p:cNvCxnSpPr>
            <a:cxnSpLocks/>
          </p:cNvCxnSpPr>
          <p:nvPr/>
        </p:nvCxnSpPr>
        <p:spPr>
          <a:xfrm>
            <a:off x="5213131" y="3132083"/>
            <a:ext cx="1513835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kstfelt 8">
            <a:extLst>
              <a:ext uri="{FF2B5EF4-FFF2-40B4-BE49-F238E27FC236}">
                <a16:creationId xmlns:a16="http://schemas.microsoft.com/office/drawing/2014/main" id="{A92BC39F-5FA8-15A4-1457-2592535E50AD}"/>
              </a:ext>
            </a:extLst>
          </p:cNvPr>
          <p:cNvSpPr txBox="1"/>
          <p:nvPr/>
        </p:nvSpPr>
        <p:spPr>
          <a:xfrm>
            <a:off x="5099597" y="3285868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/>
              <a:t>Biliniear</a:t>
            </a:r>
            <a:r>
              <a:rPr lang="da-DK" dirty="0"/>
              <a:t> </a:t>
            </a:r>
            <a:r>
              <a:rPr lang="da-DK" dirty="0" err="1"/>
              <a:t>transform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12314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u="sng" dirty="0"/>
              <a:t>Simulation – </a:t>
            </a:r>
            <a:r>
              <a:rPr lang="da-DK" sz="3400" u="sng" dirty="0" err="1"/>
              <a:t>Height</a:t>
            </a:r>
            <a:r>
              <a:rPr lang="da-DK" sz="3400" u="sng" dirty="0"/>
              <a:t> Controller</a:t>
            </a:r>
            <a:endParaRPr sz="3400" u="sng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5302131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25450">
              <a:buSzPts val="2300"/>
            </a:pPr>
            <a:r>
              <a:rPr lang="da-DK" sz="2300" dirty="0" err="1"/>
              <a:t>Height</a:t>
            </a:r>
            <a:r>
              <a:rPr lang="da-DK" sz="2300" dirty="0"/>
              <a:t> Controller </a:t>
            </a:r>
            <a:r>
              <a:rPr lang="da-DK" sz="2300" dirty="0" err="1"/>
              <a:t>criterias</a:t>
            </a:r>
            <a:endParaRPr lang="da-DK" sz="2300" dirty="0"/>
          </a:p>
          <a:p>
            <a:pPr marL="882650" lvl="1">
              <a:buSzPts val="2300"/>
            </a:pPr>
            <a:r>
              <a:rPr lang="da-DK" sz="2300" dirty="0" err="1"/>
              <a:t>Plead</a:t>
            </a:r>
            <a:endParaRPr lang="da-DK" sz="2300" dirty="0"/>
          </a:p>
          <a:p>
            <a:pPr marL="1339850" lvl="2">
              <a:buSzPts val="2300"/>
            </a:pPr>
            <a:r>
              <a:rPr lang="da-DK" sz="2300" dirty="0" err="1"/>
              <a:t>Easier</a:t>
            </a:r>
            <a:r>
              <a:rPr lang="da-DK" sz="2300" dirty="0"/>
              <a:t> to tune </a:t>
            </a:r>
            <a:r>
              <a:rPr lang="da-DK" sz="2300" dirty="0" err="1"/>
              <a:t>than</a:t>
            </a:r>
            <a:r>
              <a:rPr lang="da-DK" sz="2300" dirty="0"/>
              <a:t> </a:t>
            </a:r>
            <a:r>
              <a:rPr lang="da-DK" sz="2300" dirty="0" err="1"/>
              <a:t>PILead</a:t>
            </a:r>
            <a:endParaRPr lang="da-DK" sz="2300" dirty="0"/>
          </a:p>
          <a:p>
            <a:pPr marL="1339850" lvl="2">
              <a:buSzPts val="2300"/>
            </a:pPr>
            <a:r>
              <a:rPr lang="da-DK" sz="2300" dirty="0" err="1"/>
              <a:t>Lead</a:t>
            </a:r>
            <a:r>
              <a:rPr lang="da-DK" sz="2300" dirty="0"/>
              <a:t> </a:t>
            </a:r>
            <a:r>
              <a:rPr lang="da-DK" sz="2300" dirty="0" err="1"/>
              <a:t>required</a:t>
            </a:r>
            <a:r>
              <a:rPr lang="da-DK" sz="2300" dirty="0"/>
              <a:t> due to 180 </a:t>
            </a:r>
            <a:r>
              <a:rPr lang="da-DK" sz="2300" dirty="0" err="1"/>
              <a:t>phase</a:t>
            </a:r>
            <a:r>
              <a:rPr lang="da-DK" sz="2300" dirty="0"/>
              <a:t> shift</a:t>
            </a:r>
          </a:p>
          <a:p>
            <a:pPr marL="882650" lvl="1">
              <a:buSzPts val="2300"/>
            </a:pPr>
            <a:r>
              <a:rPr lang="da-DK" sz="2300" dirty="0"/>
              <a:t>Low kp </a:t>
            </a:r>
            <a:r>
              <a:rPr lang="da-DK" sz="2300" dirty="0" err="1"/>
              <a:t>gain</a:t>
            </a:r>
            <a:endParaRPr lang="da-DK" sz="2300" dirty="0"/>
          </a:p>
          <a:p>
            <a:pPr marL="1339850" lvl="2">
              <a:buSzPts val="2300"/>
            </a:pPr>
            <a:r>
              <a:rPr lang="da-DK" sz="2300" dirty="0" err="1"/>
              <a:t>Less</a:t>
            </a:r>
            <a:r>
              <a:rPr lang="da-DK" sz="2300" dirty="0"/>
              <a:t> </a:t>
            </a:r>
            <a:r>
              <a:rPr lang="da-DK" sz="2300" dirty="0" err="1"/>
              <a:t>agressive</a:t>
            </a:r>
            <a:r>
              <a:rPr lang="da-DK" sz="2300" dirty="0"/>
              <a:t> </a:t>
            </a:r>
            <a:r>
              <a:rPr lang="da-DK" sz="2300" dirty="0" err="1"/>
              <a:t>reponse</a:t>
            </a:r>
            <a:endParaRPr lang="da-DK" sz="2300" dirty="0"/>
          </a:p>
          <a:p>
            <a:pPr marL="882650" lvl="1">
              <a:buSzPts val="2300"/>
            </a:pPr>
            <a:r>
              <a:rPr lang="da-DK" sz="2300" dirty="0" err="1"/>
              <a:t>Fairly</a:t>
            </a:r>
            <a:r>
              <a:rPr lang="da-DK" sz="2300" dirty="0"/>
              <a:t> high </a:t>
            </a:r>
            <a:r>
              <a:rPr lang="da-DK" sz="2300" dirty="0" err="1"/>
              <a:t>phase</a:t>
            </a:r>
            <a:r>
              <a:rPr lang="da-DK" sz="2300" dirty="0"/>
              <a:t> and </a:t>
            </a:r>
            <a:r>
              <a:rPr lang="da-DK" sz="2300" dirty="0" err="1"/>
              <a:t>gain</a:t>
            </a:r>
            <a:r>
              <a:rPr lang="da-DK" sz="2300" dirty="0"/>
              <a:t> margin</a:t>
            </a:r>
          </a:p>
          <a:p>
            <a:pPr marL="882650" lvl="1">
              <a:buSzPts val="2300"/>
            </a:pPr>
            <a:r>
              <a:rPr lang="da-DK" sz="2300" dirty="0"/>
              <a:t>60 </a:t>
            </a:r>
            <a:r>
              <a:rPr lang="da-DK" sz="2300" dirty="0" err="1"/>
              <a:t>hz</a:t>
            </a:r>
            <a:r>
              <a:rPr lang="da-DK" sz="2300" dirty="0"/>
              <a:t> </a:t>
            </a:r>
            <a:r>
              <a:rPr lang="da-DK" sz="2300" dirty="0" err="1"/>
              <a:t>update</a:t>
            </a:r>
            <a:r>
              <a:rPr lang="da-DK" sz="2300" dirty="0"/>
              <a:t> rate</a:t>
            </a:r>
          </a:p>
          <a:p>
            <a:pPr marL="425450">
              <a:buSzPts val="2300"/>
            </a:pPr>
            <a:endParaRPr lang="da-DK" sz="23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17</a:t>
            </a:fld>
            <a:endParaRPr/>
          </a:p>
        </p:txBody>
      </p:sp>
      <p:pic>
        <p:nvPicPr>
          <p:cNvPr id="3" name="Billede 2" descr="Et billede, der indeholder tekst, linje/række, diagram, Kurve&#10;&#10;Automatisk genereret beskrivelse">
            <a:extLst>
              <a:ext uri="{FF2B5EF4-FFF2-40B4-BE49-F238E27FC236}">
                <a16:creationId xmlns:a16="http://schemas.microsoft.com/office/drawing/2014/main" id="{782D3AC3-19E0-1D53-8F9D-94DF66993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3700" y="1706400"/>
            <a:ext cx="4956713" cy="372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885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u="sng" dirty="0"/>
              <a:t>Simulation - </a:t>
            </a:r>
            <a:r>
              <a:rPr lang="da-DK" sz="3400" u="sng" dirty="0" err="1"/>
              <a:t>Height</a:t>
            </a:r>
            <a:r>
              <a:rPr lang="da-DK" sz="3400" u="sng" dirty="0"/>
              <a:t> Controller</a:t>
            </a:r>
            <a:endParaRPr sz="3400" u="sng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9312300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25450">
              <a:buSzPts val="2300"/>
            </a:pPr>
            <a:endParaRPr lang="da-DK" sz="23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18</a:t>
            </a:fld>
            <a:endParaRPr/>
          </a:p>
        </p:txBody>
      </p:sp>
      <p:pic>
        <p:nvPicPr>
          <p:cNvPr id="3" name="Billede 2" descr="Et billede, der indeholder tekst, skærmbillede, Font/skrifttype, diagram&#10;&#10;Automatisk genereret beskrivelse">
            <a:extLst>
              <a:ext uri="{FF2B5EF4-FFF2-40B4-BE49-F238E27FC236}">
                <a16:creationId xmlns:a16="http://schemas.microsoft.com/office/drawing/2014/main" id="{50ED9372-0129-D8A5-959F-0550077BC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9716" y="2027826"/>
            <a:ext cx="7630980" cy="390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12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u="sng" dirty="0"/>
              <a:t>Simulation – Step </a:t>
            </a:r>
            <a:r>
              <a:rPr lang="da-DK" sz="3400" u="sng" dirty="0" err="1"/>
              <a:t>response</a:t>
            </a:r>
            <a:endParaRPr sz="3400" u="sng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9312300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82550" indent="0">
              <a:buSzPts val="2300"/>
              <a:buNone/>
            </a:pPr>
            <a:r>
              <a:rPr lang="da-DK" sz="2300" dirty="0"/>
              <a:t>	</a:t>
            </a:r>
            <a:r>
              <a:rPr lang="da-DK" sz="2300" dirty="0" err="1"/>
              <a:t>Matlab</a:t>
            </a:r>
            <a:r>
              <a:rPr lang="da-DK" sz="2300" dirty="0"/>
              <a:t> TF step				</a:t>
            </a:r>
            <a:r>
              <a:rPr lang="da-DK" sz="2300" dirty="0" err="1"/>
              <a:t>Simulink</a:t>
            </a:r>
            <a:endParaRPr lang="da-DK" sz="23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19</a:t>
            </a:fld>
            <a:endParaRPr/>
          </a:p>
        </p:txBody>
      </p:sp>
      <p:pic>
        <p:nvPicPr>
          <p:cNvPr id="3" name="Billede 2" descr="Et billede, der indeholder tekst, Kurve, linje/række, diagram&#10;&#10;Automatisk genereret beskrivelse">
            <a:extLst>
              <a:ext uri="{FF2B5EF4-FFF2-40B4-BE49-F238E27FC236}">
                <a16:creationId xmlns:a16="http://schemas.microsoft.com/office/drawing/2014/main" id="{DCB2A4A6-59A5-2133-7741-ED067D313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405" y="2203586"/>
            <a:ext cx="4625741" cy="3551228"/>
          </a:xfrm>
          <a:prstGeom prst="rect">
            <a:avLst/>
          </a:prstGeom>
        </p:spPr>
      </p:pic>
      <p:pic>
        <p:nvPicPr>
          <p:cNvPr id="15" name="Billede 14" descr="Et billede, der indeholder Kurve, linje/række, tekst, skærmbillede&#10;&#10;Automatisk genereret beskrivelse">
            <a:extLst>
              <a:ext uri="{FF2B5EF4-FFF2-40B4-BE49-F238E27FC236}">
                <a16:creationId xmlns:a16="http://schemas.microsoft.com/office/drawing/2014/main" id="{D69B20A6-549E-3B3A-DE35-7C40C68B93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084" y="2362135"/>
            <a:ext cx="4922942" cy="323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641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249796" y="1704967"/>
            <a:ext cx="10839900" cy="27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-DK" sz="5500"/>
              <a:t>Flight Controller for </a:t>
            </a:r>
            <a:r>
              <a:rPr lang="da-DK" sz="5500" dirty="0" err="1"/>
              <a:t>Autonomous</a:t>
            </a:r>
            <a:r>
              <a:rPr lang="da-DK" sz="5500" dirty="0"/>
              <a:t> Drones</a:t>
            </a:r>
            <a:endParaRPr sz="5500"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249797" y="3791525"/>
            <a:ext cx="10839900" cy="16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da-DK" u="sng" dirty="0"/>
              <a:t>Student:</a:t>
            </a:r>
            <a:r>
              <a:rPr lang="da-DK" dirty="0"/>
              <a:t>							</a:t>
            </a:r>
            <a:r>
              <a:rPr lang="da-DK" u="sng" dirty="0"/>
              <a:t>Supervisor(s):</a:t>
            </a:r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da-DK" dirty="0"/>
              <a:t>Marcus Christiansen					Søren Hansen </a:t>
            </a:r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da-DK" dirty="0"/>
              <a:t>								Nils Axel Andersen</a:t>
            </a:r>
            <a:endParaRPr dirty="0"/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u="sng" dirty="0"/>
              <a:t>Real System</a:t>
            </a:r>
            <a:endParaRPr sz="3400" u="sng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9312300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82550" indent="0">
              <a:buSzPts val="2300"/>
              <a:buNone/>
            </a:pPr>
            <a:r>
              <a:rPr lang="da-DK" sz="2300" dirty="0"/>
              <a:t>Simulation						Real system</a:t>
            </a:r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20</a:t>
            </a:fld>
            <a:endParaRPr/>
          </a:p>
        </p:txBody>
      </p:sp>
      <p:pic>
        <p:nvPicPr>
          <p:cNvPr id="4" name="Billede 3" descr="Et billede, der indeholder tekst, linje/række, håndskrift, Kurve&#10;&#10;Automatisk genereret beskrivelse">
            <a:extLst>
              <a:ext uri="{FF2B5EF4-FFF2-40B4-BE49-F238E27FC236}">
                <a16:creationId xmlns:a16="http://schemas.microsoft.com/office/drawing/2014/main" id="{071DACFF-036E-5CAF-3F17-E327BCE7C1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625" t="8419" r="8282" b="6100"/>
          <a:stretch/>
        </p:blipFill>
        <p:spPr>
          <a:xfrm>
            <a:off x="5721730" y="2067743"/>
            <a:ext cx="6468683" cy="3822909"/>
          </a:xfrm>
          <a:prstGeom prst="rect">
            <a:avLst/>
          </a:prstGeom>
        </p:spPr>
      </p:pic>
      <p:pic>
        <p:nvPicPr>
          <p:cNvPr id="7" name="Billede 6" descr="Et billede, der indeholder tekst, linje/række, Kurve, Parallel&#10;&#10;Automatisk genereret beskrivelse">
            <a:extLst>
              <a:ext uri="{FF2B5EF4-FFF2-40B4-BE49-F238E27FC236}">
                <a16:creationId xmlns:a16="http://schemas.microsoft.com/office/drawing/2014/main" id="{151B58A4-BF34-1177-37D4-6FCD424B3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011" y="2190581"/>
            <a:ext cx="5426690" cy="357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4965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u="sng" dirty="0"/>
              <a:t>Real System</a:t>
            </a:r>
            <a:endParaRPr sz="3400" u="sng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9312300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82550" indent="0">
              <a:buSzPts val="2300"/>
              <a:buNone/>
            </a:pPr>
            <a:endParaRPr lang="da-DK" sz="23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21</a:t>
            </a:fld>
            <a:endParaRPr/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A7DE0706-A6AE-3BFC-B597-541E4B580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726" y="1454089"/>
            <a:ext cx="8646105" cy="505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8126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>
            <a:spLocks noGrp="1"/>
          </p:cNvSpPr>
          <p:nvPr>
            <p:ph type="sldNum" idx="12"/>
          </p:nvPr>
        </p:nvSpPr>
        <p:spPr>
          <a:xfrm>
            <a:off x="0" y="6912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22</a:t>
            </a:fld>
            <a:endParaRPr/>
          </a:p>
        </p:txBody>
      </p:sp>
      <p:pic>
        <p:nvPicPr>
          <p:cNvPr id="2" name="VID20230508180132_Trim">
            <a:hlinkClick r:id="" action="ppaction://media"/>
            <a:extLst>
              <a:ext uri="{FF2B5EF4-FFF2-40B4-BE49-F238E27FC236}">
                <a16:creationId xmlns:a16="http://schemas.microsoft.com/office/drawing/2014/main" id="{CE6C48E0-11C3-CAD1-FF95-37DF4F059C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7342" y="3373"/>
            <a:ext cx="3855728" cy="685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49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dirty="0"/>
              <a:t>Mission</a:t>
            </a:r>
            <a:endParaRPr sz="3400" dirty="0"/>
          </a:p>
        </p:txBody>
      </p:sp>
      <p:sp>
        <p:nvSpPr>
          <p:cNvPr id="108" name="Google Shape;108;p3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9312374" cy="4545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a-DK" sz="2400" dirty="0"/>
          </a:p>
        </p:txBody>
      </p:sp>
      <p:sp>
        <p:nvSpPr>
          <p:cNvPr id="109" name="Google Shape;109;p3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3748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dirty="0" err="1"/>
              <a:t>Objectives</a:t>
            </a:r>
            <a:endParaRPr sz="3400" dirty="0"/>
          </a:p>
        </p:txBody>
      </p:sp>
      <p:sp>
        <p:nvSpPr>
          <p:cNvPr id="108" name="Google Shape;108;p3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9312374" cy="4545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da-DK" sz="2400" dirty="0" err="1"/>
              <a:t>Simulate</a:t>
            </a:r>
            <a:r>
              <a:rPr lang="da-DK" sz="2400" dirty="0"/>
              <a:t> a </a:t>
            </a:r>
            <a:r>
              <a:rPr lang="da-DK" sz="2400" dirty="0" err="1"/>
              <a:t>Hexacopter</a:t>
            </a:r>
            <a:r>
              <a:rPr lang="da-DK" sz="2400" dirty="0"/>
              <a:t> in </a:t>
            </a:r>
            <a:r>
              <a:rPr lang="da-DK" sz="2400" dirty="0" err="1"/>
              <a:t>Simulink</a:t>
            </a:r>
            <a:r>
              <a:rPr lang="da-DK" sz="2400" dirty="0"/>
              <a:t>.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endParaRPr lang="da-DK" sz="2400" dirty="0"/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da-DK" sz="2400" dirty="0" err="1"/>
              <a:t>Use</a:t>
            </a:r>
            <a:r>
              <a:rPr lang="da-DK" sz="2400" dirty="0"/>
              <a:t> the simulation to design a </a:t>
            </a:r>
            <a:r>
              <a:rPr lang="da-DK" sz="2400" dirty="0" err="1"/>
              <a:t>positional</a:t>
            </a:r>
            <a:r>
              <a:rPr lang="da-DK" sz="2400" dirty="0"/>
              <a:t> controller for X, Y, Z, and Yaw.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endParaRPr lang="da-DK" sz="2400" dirty="0"/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da-DK" sz="2400" dirty="0" err="1"/>
              <a:t>Implement</a:t>
            </a:r>
            <a:r>
              <a:rPr lang="da-DK" sz="2400" dirty="0"/>
              <a:t> controllers on a real-time system.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endParaRPr lang="da-DK" sz="2400" dirty="0"/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da-DK" sz="2400" dirty="0" err="1"/>
              <a:t>Implement</a:t>
            </a:r>
            <a:r>
              <a:rPr lang="da-DK" sz="2400" dirty="0"/>
              <a:t> a global </a:t>
            </a:r>
            <a:r>
              <a:rPr lang="da-DK" sz="2400" dirty="0" err="1"/>
              <a:t>positioning</a:t>
            </a:r>
            <a:r>
              <a:rPr lang="da-DK" sz="2400" dirty="0"/>
              <a:t> System.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endParaRPr lang="da-DK" sz="2400" dirty="0"/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da-DK" sz="2400" dirty="0" err="1"/>
              <a:t>Implement</a:t>
            </a:r>
            <a:r>
              <a:rPr lang="da-DK" sz="2400" dirty="0"/>
              <a:t> an </a:t>
            </a:r>
            <a:r>
              <a:rPr lang="da-DK" sz="2400" dirty="0" err="1"/>
              <a:t>accurate</a:t>
            </a:r>
            <a:r>
              <a:rPr lang="da-DK" sz="2400" dirty="0"/>
              <a:t> </a:t>
            </a:r>
            <a:r>
              <a:rPr lang="da-DK" sz="2400" dirty="0" err="1"/>
              <a:t>positioning</a:t>
            </a:r>
            <a:r>
              <a:rPr lang="da-DK" sz="2400" dirty="0"/>
              <a:t> system for </a:t>
            </a:r>
            <a:r>
              <a:rPr lang="da-DK" sz="2400" dirty="0" err="1"/>
              <a:t>precision</a:t>
            </a:r>
            <a:r>
              <a:rPr lang="da-DK" sz="2400" dirty="0"/>
              <a:t> tasks.</a:t>
            </a:r>
          </a:p>
        </p:txBody>
      </p:sp>
      <p:sp>
        <p:nvSpPr>
          <p:cNvPr id="109" name="Google Shape;109;p3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dirty="0" err="1"/>
              <a:t>Outline</a:t>
            </a:r>
            <a:endParaRPr sz="3400" dirty="0"/>
          </a:p>
        </p:txBody>
      </p:sp>
      <p:sp>
        <p:nvSpPr>
          <p:cNvPr id="108" name="Google Shape;108;p3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9312374" cy="4545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2400" b="1" dirty="0"/>
              <a:t>Simulation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da-DK" sz="2400" dirty="0" err="1"/>
              <a:t>Derive</a:t>
            </a:r>
            <a:r>
              <a:rPr lang="da-DK" sz="2400" dirty="0"/>
              <a:t> </a:t>
            </a:r>
            <a:r>
              <a:rPr lang="da-DK" sz="2400" dirty="0" err="1"/>
              <a:t>equations</a:t>
            </a:r>
            <a:r>
              <a:rPr lang="da-DK" sz="2400" dirty="0"/>
              <a:t> </a:t>
            </a:r>
            <a:r>
              <a:rPr lang="da-DK" sz="2400" dirty="0" err="1"/>
              <a:t>required</a:t>
            </a:r>
            <a:r>
              <a:rPr lang="da-DK" sz="2400" dirty="0"/>
              <a:t> for simulation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endParaRPr lang="da-DK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2400" b="1" dirty="0"/>
              <a:t>Controller Design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da-DK" sz="2400" dirty="0"/>
              <a:t>How the controllers </a:t>
            </a:r>
            <a:r>
              <a:rPr lang="da-DK" sz="2400" dirty="0" err="1"/>
              <a:t>were</a:t>
            </a:r>
            <a:r>
              <a:rPr lang="da-DK" sz="2400" dirty="0"/>
              <a:t> </a:t>
            </a:r>
            <a:r>
              <a:rPr lang="da-DK" sz="2400" dirty="0" err="1"/>
              <a:t>designed</a:t>
            </a:r>
            <a:endParaRPr lang="da-DK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a-DK"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2400" b="1" dirty="0" err="1"/>
              <a:t>Implementation</a:t>
            </a:r>
            <a:endParaRPr lang="da-DK" sz="2400" b="1" dirty="0"/>
          </a:p>
          <a:p>
            <a:pPr marL="457200" lvl="1" indent="0">
              <a:spcBef>
                <a:spcPts val="0"/>
              </a:spcBef>
              <a:buNone/>
            </a:pPr>
            <a:r>
              <a:rPr lang="da-DK" sz="2400" dirty="0" err="1"/>
              <a:t>Implementation</a:t>
            </a:r>
            <a:r>
              <a:rPr lang="da-DK" sz="2400" dirty="0"/>
              <a:t> of controllers and </a:t>
            </a:r>
            <a:r>
              <a:rPr lang="da-DK" sz="2400" dirty="0" err="1"/>
              <a:t>tracking</a:t>
            </a:r>
            <a:r>
              <a:rPr lang="da-DK" sz="2400" dirty="0"/>
              <a:t> system</a:t>
            </a:r>
          </a:p>
          <a:p>
            <a:pPr marL="457200" lvl="1" indent="0">
              <a:spcBef>
                <a:spcPts val="0"/>
              </a:spcBef>
              <a:buNone/>
            </a:pPr>
            <a:endParaRPr lang="da-DK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2400" b="1" dirty="0" err="1"/>
              <a:t>Results</a:t>
            </a:r>
            <a:endParaRPr lang="da-DK" sz="2400" b="1" dirty="0"/>
          </a:p>
          <a:p>
            <a:pPr marL="457200" lvl="1" indent="0">
              <a:spcBef>
                <a:spcPts val="0"/>
              </a:spcBef>
              <a:buNone/>
            </a:pPr>
            <a:r>
              <a:rPr lang="da-DK" sz="2400" dirty="0"/>
              <a:t>Overall </a:t>
            </a:r>
            <a:r>
              <a:rPr lang="da-DK" sz="2400" dirty="0" err="1"/>
              <a:t>evaluation</a:t>
            </a:r>
            <a:r>
              <a:rPr lang="da-DK" sz="2400" dirty="0"/>
              <a:t> of the performance of the </a:t>
            </a:r>
            <a:r>
              <a:rPr lang="da-DK" sz="2400" dirty="0" err="1"/>
              <a:t>different</a:t>
            </a:r>
            <a:r>
              <a:rPr lang="da-DK" sz="2400" dirty="0"/>
              <a:t> systems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a-DK"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a-DK"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a-DK" sz="2400" b="1" dirty="0"/>
          </a:p>
        </p:txBody>
      </p:sp>
      <p:sp>
        <p:nvSpPr>
          <p:cNvPr id="109" name="Google Shape;109;p3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0928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-DK" sz="5500" dirty="0"/>
              <a:t>Simulation</a:t>
            </a:r>
            <a:endParaRPr sz="5500" dirty="0"/>
          </a:p>
        </p:txBody>
      </p:sp>
      <p:sp>
        <p:nvSpPr>
          <p:cNvPr id="2" name="Undertitel 1">
            <a:extLst>
              <a:ext uri="{FF2B5EF4-FFF2-40B4-BE49-F238E27FC236}">
                <a16:creationId xmlns:a16="http://schemas.microsoft.com/office/drawing/2014/main" id="{6ADCEEBE-ED98-0518-4C33-99624A1971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-DK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7879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dirty="0"/>
              <a:t>Simulation - Motor</a:t>
            </a:r>
            <a:endParaRPr sz="3400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9312300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82550" indent="0">
              <a:buSzPts val="2300"/>
              <a:buNone/>
            </a:pPr>
            <a:r>
              <a:rPr lang="da-DK" sz="2400" dirty="0"/>
              <a:t>Type:</a:t>
            </a:r>
          </a:p>
          <a:p>
            <a:pPr marL="882650" lvl="1">
              <a:buSzPts val="2300"/>
            </a:pPr>
            <a:r>
              <a:rPr lang="da-DK" sz="2400" dirty="0" err="1"/>
              <a:t>MultiStar</a:t>
            </a:r>
            <a:r>
              <a:rPr lang="da-DK" sz="2400" dirty="0"/>
              <a:t> 700KV</a:t>
            </a:r>
          </a:p>
          <a:p>
            <a:pPr marL="882650" lvl="1">
              <a:buSzPts val="2300"/>
            </a:pPr>
            <a:r>
              <a:rPr lang="da-DK" sz="2400" dirty="0"/>
              <a:t>BLDC</a:t>
            </a:r>
          </a:p>
          <a:p>
            <a:pPr marL="882650" lvl="1">
              <a:buSzPts val="2300"/>
            </a:pPr>
            <a:r>
              <a:rPr lang="da-DK" sz="2400" dirty="0"/>
              <a:t>14.8 volt rating</a:t>
            </a:r>
          </a:p>
          <a:p>
            <a:pPr marL="882650" lvl="1">
              <a:buSzPts val="2300"/>
            </a:pPr>
            <a:r>
              <a:rPr lang="da-DK" sz="2400" dirty="0"/>
              <a:t>0.134 Ohm</a:t>
            </a:r>
          </a:p>
          <a:p>
            <a:pPr marL="82550" indent="0">
              <a:buSzPts val="2300"/>
              <a:buNone/>
            </a:pPr>
            <a:endParaRPr lang="da-DK" sz="2400" dirty="0"/>
          </a:p>
          <a:p>
            <a:pPr marL="82550" indent="0">
              <a:buSzPts val="2300"/>
              <a:buNone/>
            </a:pPr>
            <a:r>
              <a:rPr lang="da-DK" sz="2400" dirty="0" err="1"/>
              <a:t>Goal</a:t>
            </a:r>
            <a:r>
              <a:rPr lang="da-DK" sz="2400" dirty="0"/>
              <a:t>:</a:t>
            </a:r>
          </a:p>
          <a:p>
            <a:pPr marL="882650" lvl="1">
              <a:buSzPts val="2300"/>
            </a:pPr>
            <a:r>
              <a:rPr lang="da-DK" sz="2400" dirty="0" err="1"/>
              <a:t>Get</a:t>
            </a:r>
            <a:r>
              <a:rPr lang="da-DK" sz="2400" dirty="0"/>
              <a:t> relation </a:t>
            </a:r>
            <a:r>
              <a:rPr lang="da-DK" sz="2400" dirty="0" err="1"/>
              <a:t>between</a:t>
            </a:r>
            <a:r>
              <a:rPr lang="da-DK" sz="2400" dirty="0"/>
              <a:t> PWM and </a:t>
            </a:r>
            <a:r>
              <a:rPr lang="da-DK" sz="2400" dirty="0" err="1"/>
              <a:t>angular</a:t>
            </a:r>
            <a:r>
              <a:rPr lang="da-DK" sz="2400" dirty="0"/>
              <a:t> </a:t>
            </a:r>
            <a:r>
              <a:rPr lang="da-DK" sz="2400" dirty="0" err="1"/>
              <a:t>velocity</a:t>
            </a:r>
            <a:endParaRPr lang="da-DK" sz="24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7</a:t>
            </a:fld>
            <a:endParaRPr/>
          </a:p>
        </p:txBody>
      </p:sp>
      <p:pic>
        <p:nvPicPr>
          <p:cNvPr id="1026" name="Picture 2" descr="3508-700KV Turnigy Multistar 14 Pole Brushless Multi-Rotor Motor With Extra Long Leads">
            <a:extLst>
              <a:ext uri="{FF2B5EF4-FFF2-40B4-BE49-F238E27FC236}">
                <a16:creationId xmlns:a16="http://schemas.microsoft.com/office/drawing/2014/main" id="{A4C7586E-688B-9512-49B3-24CA5A1BE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8777" y="1706400"/>
            <a:ext cx="3217661" cy="235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dirty="0"/>
              <a:t>Simulation - Motor</a:t>
            </a:r>
            <a:endParaRPr sz="3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9" name="Google Shape;119;g241d88aae49_0_9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774800" y="1706400"/>
                <a:ext cx="9312300" cy="4545600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82550" indent="0">
                  <a:buSzPts val="2300"/>
                  <a:buNone/>
                </a:pPr>
                <a:r>
                  <a:rPr lang="da-DK" sz="2300" dirty="0"/>
                  <a:t>Electrical System</a:t>
                </a:r>
              </a:p>
              <a:p>
                <a:pPr marL="82550" indent="0">
                  <a:buSzPts val="2300"/>
                  <a:buNone/>
                </a:pPr>
                <a:r>
                  <a:rPr lang="da-DK" sz="23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a-DK" sz="2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da-DK" sz="2300" dirty="0"/>
              </a:p>
              <a:p>
                <a:pPr marL="82550" indent="0">
                  <a:buSzPts val="2300"/>
                  <a:buNone/>
                </a:pPr>
                <a:r>
                  <a:rPr lang="da-DK" sz="2300" b="0" dirty="0"/>
                  <a:t> </a:t>
                </a:r>
                <a14:m>
                  <m:oMath xmlns:m="http://schemas.openxmlformats.org/officeDocument/2006/math"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a-DK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𝑚𝑜𝑡𝑜𝑟</m:t>
                        </m:r>
                      </m:sub>
                    </m:sSub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da-DK" sz="23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endParaRPr lang="da-DK" sz="2300" dirty="0"/>
              </a:p>
              <a:p>
                <a:pPr marL="82550" indent="0">
                  <a:buSzPts val="2300"/>
                  <a:buNone/>
                </a:pPr>
                <a:r>
                  <a:rPr lang="da-DK" sz="23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a-DK" sz="2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𝑚𝑜𝑡𝑜𝑟</m:t>
                        </m:r>
                      </m:sub>
                    </m:sSub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a-DK" sz="23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3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da-DK" sz="2300" i="1">
                            <a:latin typeface="Cambria Math" panose="02040503050406030204" pitchFamily="18" charset="0"/>
                          </a:rPr>
                          <m:t>𝑚𝑜𝑡𝑜𝑟</m:t>
                        </m:r>
                      </m:sub>
                    </m:sSub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da-DK" sz="23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𝑑𝑟𝑎𝑔</m:t>
                        </m:r>
                      </m:sub>
                    </m:sSub>
                  </m:oMath>
                </a14:m>
                <a:endParaRPr lang="da-DK" sz="2300" dirty="0"/>
              </a:p>
              <a:p>
                <a:pPr marL="82550" indent="0">
                  <a:buSzPts val="2300"/>
                  <a:buNone/>
                </a:pPr>
                <a14:m>
                  <m:oMath xmlns:m="http://schemas.openxmlformats.org/officeDocument/2006/math"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𝑃𝑊𝑀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da-DK" sz="23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1024</m:t>
                        </m:r>
                      </m:num>
                      <m:den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14.8 </m:t>
                        </m:r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𝑣𝑜𝑙𝑡</m:t>
                        </m:r>
                      </m:den>
                    </m:f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da-DK" sz="2300" dirty="0"/>
                  <a:t> </a:t>
                </a:r>
              </a:p>
              <a:p>
                <a:pPr marL="82550" indent="0">
                  <a:buSzPts val="2300"/>
                  <a:buNone/>
                </a:pPr>
                <a:endParaRPr lang="da-DK" sz="2300" dirty="0"/>
              </a:p>
              <a:p>
                <a:pPr marL="82550" indent="0">
                  <a:buSzPts val="2300"/>
                  <a:buNone/>
                </a:pPr>
                <a:r>
                  <a:rPr lang="da-DK" sz="2300" dirty="0" err="1"/>
                  <a:t>Mechanical</a:t>
                </a:r>
                <a:r>
                  <a:rPr lang="da-DK" sz="2300" dirty="0"/>
                  <a:t> System</a:t>
                </a:r>
              </a:p>
              <a:p>
                <a:pPr marL="82550" indent="0">
                  <a:buSzPts val="2300"/>
                  <a:buNone/>
                </a:pPr>
                <a:r>
                  <a:rPr lang="da-DK" sz="23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a-DK" sz="23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a-DK" sz="23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𝑚𝑜𝑡𝑜𝑟</m:t>
                        </m:r>
                      </m:sub>
                    </m:sSub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𝐽</m:t>
                    </m:r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∗</m:t>
                    </m:r>
                    <m:acc>
                      <m:accPr>
                        <m:chr m:val="̇"/>
                        <m:ctrlPr>
                          <a:rPr lang="da-DK" sz="23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a-DK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</m:acc>
                  </m:oMath>
                </a14:m>
                <a:endParaRPr lang="da-DK" sz="2300" dirty="0"/>
              </a:p>
              <a:p>
                <a:pPr marL="82550" indent="0">
                  <a:buSzPts val="2300"/>
                  <a:buNone/>
                </a:pPr>
                <a:endParaRPr lang="da-DK" sz="2300" dirty="0"/>
              </a:p>
              <a:p>
                <a:pPr marL="82550" indent="0">
                  <a:buSzPts val="2300"/>
                  <a:buNone/>
                </a:pPr>
                <a:r>
                  <a:rPr lang="da-DK" sz="2300" dirty="0" err="1"/>
                  <a:t>Combined</a:t>
                </a:r>
                <a:endParaRPr lang="da-DK" sz="2300" dirty="0"/>
              </a:p>
              <a:p>
                <a:pPr marL="82550" indent="0">
                  <a:buSzPts val="2300"/>
                  <a:buNone/>
                </a:pPr>
                <a14:m>
                  <m:oMath xmlns:m="http://schemas.openxmlformats.org/officeDocument/2006/math">
                    <m:d>
                      <m:dPr>
                        <m:ctrlPr>
                          <a:rPr lang="da-DK" sz="23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a-DK" sz="23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a-DK" sz="2300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da-DK" sz="2300" i="1">
                                <a:latin typeface="Cambria Math" panose="02040503050406030204" pitchFamily="18" charset="0"/>
                              </a:rPr>
                              <m:t>𝑚𝑜𝑡𝑜𝑟</m:t>
                            </m:r>
                          </m:sub>
                        </m:sSub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d>
                          <m:dPr>
                            <m:ctrlPr>
                              <a:rPr lang="da-DK" sz="23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a-DK" sz="23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  <m:r>
                              <a:rPr lang="da-DK" sz="23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da-DK" sz="23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a-DK" sz="2300" i="1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b>
                                <m:r>
                                  <a:rPr lang="da-DK" sz="2300" i="1">
                                    <a:latin typeface="Cambria Math" panose="02040503050406030204" pitchFamily="18" charset="0"/>
                                  </a:rPr>
                                  <m:t>𝑚𝑜𝑡𝑜𝑟</m:t>
                                </m:r>
                              </m:sub>
                            </m:sSub>
                            <m:r>
                              <a:rPr lang="da-DK" sz="2300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  <m:r>
                              <a:rPr lang="da-DK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</m:d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f>
                          <m:fPr>
                            <m:ctrlPr>
                              <a:rPr lang="da-DK" sz="23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a-DK" sz="23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da-DK" sz="23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den>
                        </m:f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da-DK" sz="23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a-DK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da-DK" sz="2300" b="0" i="1" smtClean="0">
                                <a:latin typeface="Cambria Math" panose="02040503050406030204" pitchFamily="18" charset="0"/>
                              </a:rPr>
                              <m:t>𝑑𝑟𝑎𝑔</m:t>
                            </m:r>
                          </m:sub>
                        </m:sSub>
                      </m:e>
                    </m:d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da-DK" sz="23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da-DK" sz="2300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den>
                    </m:f>
                    <m:r>
                      <a:rPr lang="da-DK" sz="2300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̇"/>
                        <m:ctrlPr>
                          <a:rPr lang="da-DK" sz="23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a-DK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</m:acc>
                  </m:oMath>
                </a14:m>
                <a:r>
                  <a:rPr lang="da-DK" sz="2300" dirty="0"/>
                  <a:t> </a:t>
                </a:r>
              </a:p>
            </p:txBody>
          </p:sp>
        </mc:Choice>
        <mc:Fallback>
          <p:sp>
            <p:nvSpPr>
              <p:cNvPr id="119" name="Google Shape;119;g241d88aae49_0_9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774800" y="1706400"/>
                <a:ext cx="9312300" cy="4545600"/>
              </a:xfrm>
              <a:prstGeom prst="rect">
                <a:avLst/>
              </a:prstGeom>
              <a:blipFill>
                <a:blip r:embed="rId3"/>
                <a:stretch>
                  <a:fillRect l="-982" t="-938" b="-5496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8</a:t>
            </a:fld>
            <a:endParaRPr/>
          </a:p>
        </p:txBody>
      </p:sp>
      <p:pic>
        <p:nvPicPr>
          <p:cNvPr id="4" name="Billede 3" descr="Et billede, der indeholder diagram, skitse, cirkel, Font/skrifttype&#10;&#10;Automatisk genereret beskrivelse">
            <a:extLst>
              <a:ext uri="{FF2B5EF4-FFF2-40B4-BE49-F238E27FC236}">
                <a16:creationId xmlns:a16="http://schemas.microsoft.com/office/drawing/2014/main" id="{B78B2741-A114-AB7D-0ABD-EEB37314AC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3454" y="2025623"/>
            <a:ext cx="5642996" cy="280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05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1d88aae49_0_9"/>
          <p:cNvSpPr txBox="1">
            <a:spLocks noGrp="1"/>
          </p:cNvSpPr>
          <p:nvPr>
            <p:ph type="title"/>
          </p:nvPr>
        </p:nvSpPr>
        <p:spPr>
          <a:xfrm>
            <a:off x="1774726" y="426127"/>
            <a:ext cx="9312300" cy="97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3400" dirty="0"/>
              <a:t>Simulation – Forces</a:t>
            </a:r>
            <a:endParaRPr sz="3400" dirty="0"/>
          </a:p>
        </p:txBody>
      </p:sp>
      <p:sp>
        <p:nvSpPr>
          <p:cNvPr id="119" name="Google Shape;119;g241d88aae49_0_9"/>
          <p:cNvSpPr txBox="1">
            <a:spLocks noGrp="1"/>
          </p:cNvSpPr>
          <p:nvPr>
            <p:ph type="body" idx="1"/>
          </p:nvPr>
        </p:nvSpPr>
        <p:spPr>
          <a:xfrm>
            <a:off x="1774800" y="1706400"/>
            <a:ext cx="5392916" cy="45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82550" indent="0">
              <a:buSzPts val="2300"/>
              <a:buNone/>
            </a:pPr>
            <a:r>
              <a:rPr lang="da-DK" sz="2300" dirty="0" err="1"/>
              <a:t>Linear</a:t>
            </a:r>
            <a:endParaRPr lang="da-DK" sz="2300" dirty="0"/>
          </a:p>
          <a:p>
            <a:pPr marL="882650" lvl="1">
              <a:buSzPts val="2300"/>
            </a:pPr>
            <a:r>
              <a:rPr lang="da-DK" sz="2300" dirty="0"/>
              <a:t>Propeller force</a:t>
            </a:r>
          </a:p>
          <a:p>
            <a:pPr marL="882650" lvl="1">
              <a:buSzPts val="2300"/>
            </a:pPr>
            <a:r>
              <a:rPr lang="da-DK" sz="2300" dirty="0" err="1"/>
              <a:t>Gravity</a:t>
            </a:r>
            <a:endParaRPr lang="da-DK" sz="2300" dirty="0"/>
          </a:p>
          <a:p>
            <a:pPr marL="882650" lvl="1">
              <a:buSzPts val="2300"/>
            </a:pPr>
            <a:r>
              <a:rPr lang="da-DK" sz="2300" dirty="0"/>
              <a:t>Air </a:t>
            </a:r>
            <a:r>
              <a:rPr lang="da-DK" sz="2300" dirty="0" err="1"/>
              <a:t>viscosity</a:t>
            </a:r>
            <a:endParaRPr lang="da-DK" sz="2300" dirty="0"/>
          </a:p>
          <a:p>
            <a:pPr marL="882650" lvl="1">
              <a:buSzPts val="2300"/>
            </a:pPr>
            <a:endParaRPr lang="da-DK" sz="2300" dirty="0"/>
          </a:p>
          <a:p>
            <a:pPr marL="82550" indent="0">
              <a:buSzPts val="2300"/>
              <a:buNone/>
            </a:pPr>
            <a:r>
              <a:rPr lang="da-DK" sz="2300" dirty="0" err="1"/>
              <a:t>Rotational</a:t>
            </a:r>
            <a:endParaRPr lang="da-DK" sz="2300" dirty="0"/>
          </a:p>
          <a:p>
            <a:pPr marL="882650" lvl="1">
              <a:buSzPts val="2300"/>
            </a:pPr>
            <a:r>
              <a:rPr lang="da-DK" sz="2300" dirty="0"/>
              <a:t>Motor </a:t>
            </a:r>
            <a:r>
              <a:rPr lang="da-DK" sz="2300" dirty="0" err="1"/>
              <a:t>torque</a:t>
            </a:r>
            <a:endParaRPr lang="da-DK" sz="2300" dirty="0"/>
          </a:p>
          <a:p>
            <a:pPr marL="882650" lvl="1">
              <a:buSzPts val="2300"/>
            </a:pPr>
            <a:r>
              <a:rPr lang="da-DK" sz="2300" dirty="0" err="1"/>
              <a:t>Thrust</a:t>
            </a:r>
            <a:r>
              <a:rPr lang="da-DK" sz="2300" dirty="0"/>
              <a:t> </a:t>
            </a:r>
            <a:r>
              <a:rPr lang="da-DK" sz="2300" dirty="0" err="1"/>
              <a:t>vector</a:t>
            </a:r>
            <a:r>
              <a:rPr lang="da-DK" sz="2300" dirty="0"/>
              <a:t> offset from center of </a:t>
            </a:r>
            <a:r>
              <a:rPr lang="da-DK" sz="2300" dirty="0" err="1"/>
              <a:t>mass</a:t>
            </a:r>
            <a:endParaRPr lang="da-DK" sz="2300" dirty="0"/>
          </a:p>
          <a:p>
            <a:pPr marL="882650" lvl="1">
              <a:buSzPts val="2300"/>
            </a:pPr>
            <a:endParaRPr lang="da-DK" sz="2300" dirty="0"/>
          </a:p>
        </p:txBody>
      </p:sp>
      <p:sp>
        <p:nvSpPr>
          <p:cNvPr id="120" name="Google Shape;120;g241d88aae49_0_9"/>
          <p:cNvSpPr txBox="1">
            <a:spLocks noGrp="1"/>
          </p:cNvSpPr>
          <p:nvPr>
            <p:ph type="sldNum" idx="12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a-DK"/>
              <a:t>9</a:t>
            </a:fld>
            <a:endParaRPr/>
          </a:p>
        </p:txBody>
      </p:sp>
      <p:pic>
        <p:nvPicPr>
          <p:cNvPr id="3" name="Billede 2" descr="Et billede, der indeholder legetøj, luftfartøj, Fjernstyret legetøj, Modelfly&#10;&#10;Automatisk genereret beskrivelse">
            <a:extLst>
              <a:ext uri="{FF2B5EF4-FFF2-40B4-BE49-F238E27FC236}">
                <a16:creationId xmlns:a16="http://schemas.microsoft.com/office/drawing/2014/main" id="{8E3963A8-B152-873B-4FD0-4B35FDEF7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472" y="2237061"/>
            <a:ext cx="4388278" cy="348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371052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DTU">
      <a:dk1>
        <a:srgbClr val="000000"/>
      </a:dk1>
      <a:lt1>
        <a:srgbClr val="FFFFFF"/>
      </a:lt1>
      <a:dk2>
        <a:srgbClr val="990000"/>
      </a:dk2>
      <a:lt2>
        <a:srgbClr val="79238E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2F3EEA"/>
      </a:hlink>
      <a:folHlink>
        <a:srgbClr val="99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1773</TotalTime>
  <Words>767</Words>
  <Application>Microsoft Office PowerPoint</Application>
  <PresentationFormat>Brugerdefineret</PresentationFormat>
  <Paragraphs>158</Paragraphs>
  <Slides>22</Slides>
  <Notes>22</Notes>
  <HiddenSlides>1</HiddenSlides>
  <MMClips>1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22</vt:i4>
      </vt:variant>
    </vt:vector>
  </HeadingPairs>
  <TitlesOfParts>
    <vt:vector size="28" baseType="lpstr">
      <vt:lpstr>Arial</vt:lpstr>
      <vt:lpstr>Cambria Math</vt:lpstr>
      <vt:lpstr>Google Sans</vt:lpstr>
      <vt:lpstr>Menlo</vt:lpstr>
      <vt:lpstr>Verdana</vt:lpstr>
      <vt:lpstr>Blank</vt:lpstr>
      <vt:lpstr>PowerPoint-præsentation</vt:lpstr>
      <vt:lpstr>Flight Controller for Autonomous Drones</vt:lpstr>
      <vt:lpstr>Mission</vt:lpstr>
      <vt:lpstr>Objectives</vt:lpstr>
      <vt:lpstr>Outline</vt:lpstr>
      <vt:lpstr>Simulation</vt:lpstr>
      <vt:lpstr>Simulation - Motor</vt:lpstr>
      <vt:lpstr>Simulation - Motor</vt:lpstr>
      <vt:lpstr>Simulation – Forces</vt:lpstr>
      <vt:lpstr>Simulation – Forces</vt:lpstr>
      <vt:lpstr>Simulation – Forces</vt:lpstr>
      <vt:lpstr>Simulation - Model</vt:lpstr>
      <vt:lpstr>Simulation - Model</vt:lpstr>
      <vt:lpstr>Simulation</vt:lpstr>
      <vt:lpstr>Simulation - Model</vt:lpstr>
      <vt:lpstr>Simulation - Discretization</vt:lpstr>
      <vt:lpstr>Simulation – Height Controller</vt:lpstr>
      <vt:lpstr>Simulation - Height Controller</vt:lpstr>
      <vt:lpstr>Simulation – Step response</vt:lpstr>
      <vt:lpstr>Real System</vt:lpstr>
      <vt:lpstr>Real System</vt:lpstr>
      <vt:lpstr>PowerPoint-præsentation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DTU</dc:creator>
  <cp:lastModifiedBy>Marcus Christiansen</cp:lastModifiedBy>
  <cp:revision>20</cp:revision>
  <dcterms:created xsi:type="dcterms:W3CDTF">2017-07-31T08:31:56Z</dcterms:created>
  <dcterms:modified xsi:type="dcterms:W3CDTF">2023-07-11T21:24:03Z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IsCodeFreeTemplate">
    <vt:lpwstr>True</vt:lpwstr>
  </property>
  <property fmtid="{D5CDD505-2E9C-101B-9397-08002B2CF9AE}" pid="3" name="TemplafyTenantId">
    <vt:lpwstr>dtu</vt:lpwstr>
  </property>
  <property fmtid="{D5CDD505-2E9C-101B-9397-08002B2CF9AE}" pid="4" name="TemplafyTemplateId">
    <vt:lpwstr>636784030496976655</vt:lpwstr>
  </property>
  <property fmtid="{D5CDD505-2E9C-101B-9397-08002B2CF9AE}" pid="5" name="TemplafyUserProfileId">
    <vt:lpwstr>638191332784073270</vt:lpwstr>
  </property>
  <property fmtid="{D5CDD505-2E9C-101B-9397-08002B2CF9AE}" pid="6" name="TemplafyLanguageCode">
    <vt:lpwstr>da-DK</vt:lpwstr>
  </property>
</Properties>
</file>